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2" r:id="rId2"/>
    <p:sldId id="535" r:id="rId3"/>
    <p:sldId id="539" r:id="rId4"/>
    <p:sldId id="534" r:id="rId5"/>
    <p:sldId id="533" r:id="rId6"/>
    <p:sldId id="536" r:id="rId7"/>
    <p:sldId id="537" r:id="rId8"/>
    <p:sldId id="538" r:id="rId9"/>
  </p:sldIdLst>
  <p:sldSz cx="9144000" cy="6858000" type="screen4x3"/>
  <p:notesSz cx="9939338" cy="6807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C"/>
    <a:srgbClr val="CEC3DB"/>
    <a:srgbClr val="B2A1C7"/>
    <a:srgbClr val="5AA2AE"/>
    <a:srgbClr val="478893"/>
    <a:srgbClr val="7973A5"/>
    <a:srgbClr val="6D679D"/>
    <a:srgbClr val="CDFFCD"/>
    <a:srgbClr val="FCA6C5"/>
    <a:srgbClr val="6E3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0992" autoAdjust="0"/>
  </p:normalViewPr>
  <p:slideViewPr>
    <p:cSldViewPr>
      <p:cViewPr varScale="1">
        <p:scale>
          <a:sx n="96" d="100"/>
          <a:sy n="9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67802-E75D-47E7-89EC-DC9DDEBFDF62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F36DD5E-BF71-46EC-BA74-3041A438D877}">
      <dgm:prSet phldrT="[文字]" custT="1"/>
      <dgm:spPr/>
      <dgm:t>
        <a:bodyPr/>
        <a:lstStyle/>
        <a:p>
          <a:r>
            <a:rPr lang="zh-TW" altLang="en-US" sz="3600" b="1">
              <a:latin typeface="微軟正黑體" panose="020B0604030504040204" pitchFamily="34" charset="-120"/>
              <a:ea typeface="微軟正黑體" panose="020B0604030504040204" pitchFamily="34" charset="-120"/>
            </a:rPr>
            <a:t>現況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2CF9A46-6D80-4A28-B5ED-64006E6627B3}" type="parTrans" cxnId="{114CCB0C-B483-404D-B1DA-76C0312D3A7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B5C0C5-BC14-4D4E-B157-ACEA7BA65FFA}" type="sibTrans" cxnId="{114CCB0C-B483-404D-B1DA-76C0312D3A7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B93E12-2AE8-49BC-9F4F-F97F04D2B5F3}">
      <dgm:prSet phldrT="[文字]" custT="1"/>
      <dgm:spPr/>
      <dgm:t>
        <a:bodyPr/>
        <a:lstStyle/>
        <a:p>
          <a:r>
            <a: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設計組</a:t>
          </a:r>
        </a:p>
      </dgm:t>
    </dgm:pt>
    <dgm:pt modelId="{161FC391-5DE5-41E5-BA97-B604E6B5E03C}" type="parTrans" cxnId="{44EB0CC5-40FD-40B1-BEA2-135F36DB55C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179DC4-878C-4533-94C5-D3A5CCD710AC}" type="sibTrans" cxnId="{44EB0CC5-40FD-40B1-BEA2-135F36DB55C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C8371E-26BF-4F45-91AE-D9A081208D0F}">
      <dgm:prSet phldrT="[文字]" custT="1"/>
      <dgm:spPr/>
      <dgm:t>
        <a:bodyPr/>
        <a:lstStyle/>
        <a:p>
          <a:r>
            <a: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科技組</a:t>
          </a:r>
        </a:p>
      </dgm:t>
    </dgm:pt>
    <dgm:pt modelId="{E5920AB5-E5E8-4DFC-B52C-4513625DE77A}" type="parTrans" cxnId="{0FA2A570-C9F1-4A5D-9102-56A9BB76677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0642490-8F76-4259-A75D-8894D9ED4CFC}" type="sibTrans" cxnId="{0FA2A570-C9F1-4A5D-9102-56A9BB76677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1726D0-5436-4D4F-A35A-A9E2162847ED}">
      <dgm:prSet phldrT="[文字]" custT="1"/>
      <dgm:spPr/>
      <dgm:t>
        <a:bodyPr/>
        <a:lstStyle/>
        <a:p>
          <a:r>
            <a:rPr lang="zh-TW" altLang="en-US" sz="3600" b="1">
              <a:latin typeface="微軟正黑體" panose="020B0604030504040204" pitchFamily="34" charset="-120"/>
              <a:ea typeface="微軟正黑體" panose="020B0604030504040204" pitchFamily="34" charset="-120"/>
            </a:rPr>
            <a:t>未來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C3D029-9D4D-4DAB-B4A3-D888AB0040F1}" type="parTrans" cxnId="{A1C568CC-D175-4AEC-A6E0-56C91B1C1A9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22CC25-1809-4D3A-A537-3ED92455D45C}" type="sibTrans" cxnId="{A1C568CC-D175-4AEC-A6E0-56C91B1C1A9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DA45FD-CE31-4E3F-B07C-103D11808F55}">
      <dgm:prSet phldrT="[文字]" custT="1"/>
      <dgm:spPr/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資訊傳播學系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EF7B5B-D82F-420B-8DA7-49D270178428}" type="parTrans" cxnId="{984D28CB-0CC2-425E-AA84-E3A71348597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06B056-CB00-4BE1-A25D-CF433B8B1B59}" type="sibTrans" cxnId="{984D28CB-0CC2-425E-AA84-E3A71348597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88D949-38E8-46BB-BD3A-6270A1C19D82}" type="pres">
      <dgm:prSet presAssocID="{6C367802-E75D-47E7-89EC-DC9DDEBFDF6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7525021-1842-4A2A-ABA7-C07156E77EA8}" type="pres">
      <dgm:prSet presAssocID="{FF36DD5E-BF71-46EC-BA74-3041A438D877}" presName="root" presStyleCnt="0"/>
      <dgm:spPr/>
    </dgm:pt>
    <dgm:pt modelId="{09838FEB-1E62-404D-A7AB-C543B2F9BBAC}" type="pres">
      <dgm:prSet presAssocID="{FF36DD5E-BF71-46EC-BA74-3041A438D877}" presName="rootComposite" presStyleCnt="0"/>
      <dgm:spPr/>
    </dgm:pt>
    <dgm:pt modelId="{C45826AA-5D7B-4BD0-9712-FEE60596BB2E}" type="pres">
      <dgm:prSet presAssocID="{FF36DD5E-BF71-46EC-BA74-3041A438D877}" presName="rootText" presStyleLbl="node1" presStyleIdx="0" presStyleCnt="2"/>
      <dgm:spPr/>
      <dgm:t>
        <a:bodyPr/>
        <a:lstStyle/>
        <a:p>
          <a:endParaRPr lang="zh-TW" altLang="en-US"/>
        </a:p>
      </dgm:t>
    </dgm:pt>
    <dgm:pt modelId="{25880BEC-BEB6-4DC6-A94B-D70517B78F38}" type="pres">
      <dgm:prSet presAssocID="{FF36DD5E-BF71-46EC-BA74-3041A438D877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F31D44A6-DF33-41CD-973F-2C80C76BD039}" type="pres">
      <dgm:prSet presAssocID="{FF36DD5E-BF71-46EC-BA74-3041A438D877}" presName="childShape" presStyleCnt="0"/>
      <dgm:spPr/>
    </dgm:pt>
    <dgm:pt modelId="{69A602DC-C0F8-4E5D-B612-36D8E678432F}" type="pres">
      <dgm:prSet presAssocID="{161FC391-5DE5-41E5-BA97-B604E6B5E03C}" presName="Name13" presStyleLbl="parChTrans1D2" presStyleIdx="0" presStyleCnt="3"/>
      <dgm:spPr/>
      <dgm:t>
        <a:bodyPr/>
        <a:lstStyle/>
        <a:p>
          <a:endParaRPr lang="zh-TW" altLang="en-US"/>
        </a:p>
      </dgm:t>
    </dgm:pt>
    <dgm:pt modelId="{651ABC76-B2AF-4A4D-968F-EB3EA4A0115F}" type="pres">
      <dgm:prSet presAssocID="{D2B93E12-2AE8-49BC-9F4F-F97F04D2B5F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0B6EFE-359F-4B68-8B20-019539974D59}" type="pres">
      <dgm:prSet presAssocID="{E5920AB5-E5E8-4DFC-B52C-4513625DE77A}" presName="Name13" presStyleLbl="parChTrans1D2" presStyleIdx="1" presStyleCnt="3"/>
      <dgm:spPr/>
      <dgm:t>
        <a:bodyPr/>
        <a:lstStyle/>
        <a:p>
          <a:endParaRPr lang="zh-TW" altLang="en-US"/>
        </a:p>
      </dgm:t>
    </dgm:pt>
    <dgm:pt modelId="{55543F28-323B-4ADA-A622-8D4AC1A7FA0C}" type="pres">
      <dgm:prSet presAssocID="{33C8371E-26BF-4F45-91AE-D9A081208D0F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4E865D-7D1A-4303-B246-969A2CC3E48A}" type="pres">
      <dgm:prSet presAssocID="{771726D0-5436-4D4F-A35A-A9E2162847ED}" presName="root" presStyleCnt="0"/>
      <dgm:spPr/>
    </dgm:pt>
    <dgm:pt modelId="{EF7315D8-5AF5-4425-96D6-BA4C8F7E3606}" type="pres">
      <dgm:prSet presAssocID="{771726D0-5436-4D4F-A35A-A9E2162847ED}" presName="rootComposite" presStyleCnt="0"/>
      <dgm:spPr/>
    </dgm:pt>
    <dgm:pt modelId="{01CBC3BE-2C65-4C78-BBC6-3658D81EA039}" type="pres">
      <dgm:prSet presAssocID="{771726D0-5436-4D4F-A35A-A9E2162847ED}" presName="rootText" presStyleLbl="node1" presStyleIdx="1" presStyleCnt="2" custLinFactNeighborX="16291"/>
      <dgm:spPr/>
      <dgm:t>
        <a:bodyPr/>
        <a:lstStyle/>
        <a:p>
          <a:endParaRPr lang="zh-TW" altLang="en-US"/>
        </a:p>
      </dgm:t>
    </dgm:pt>
    <dgm:pt modelId="{B1AD39C7-F2AA-43BE-819A-7DC0C1922025}" type="pres">
      <dgm:prSet presAssocID="{771726D0-5436-4D4F-A35A-A9E2162847ED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502E377C-1883-4E7D-98D6-019BC56BCE86}" type="pres">
      <dgm:prSet presAssocID="{771726D0-5436-4D4F-A35A-A9E2162847ED}" presName="childShape" presStyleCnt="0"/>
      <dgm:spPr/>
    </dgm:pt>
    <dgm:pt modelId="{000A4500-C170-4CBF-85E4-8EC8C8F24CBF}" type="pres">
      <dgm:prSet presAssocID="{1DEF7B5B-D82F-420B-8DA7-49D270178428}" presName="Name13" presStyleLbl="parChTrans1D2" presStyleIdx="2" presStyleCnt="3"/>
      <dgm:spPr/>
      <dgm:t>
        <a:bodyPr/>
        <a:lstStyle/>
        <a:p>
          <a:endParaRPr lang="zh-TW" altLang="en-US"/>
        </a:p>
      </dgm:t>
    </dgm:pt>
    <dgm:pt modelId="{28944FF5-46D9-4650-90DB-94B680EB3752}" type="pres">
      <dgm:prSet presAssocID="{2ADA45FD-CE31-4E3F-B07C-103D11808F55}" presName="childText" presStyleLbl="bgAcc1" presStyleIdx="2" presStyleCnt="3" custScaleX="154096" custLinFactNeighborX="16592" custLinFactNeighborY="5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E96DAC6-C4E9-4C12-9010-49494C892B43}" type="presOf" srcId="{161FC391-5DE5-41E5-BA97-B604E6B5E03C}" destId="{69A602DC-C0F8-4E5D-B612-36D8E678432F}" srcOrd="0" destOrd="0" presId="urn:microsoft.com/office/officeart/2005/8/layout/hierarchy3"/>
    <dgm:cxn modelId="{D3EDCA72-3CCD-430F-BA95-21C08CD60886}" type="presOf" srcId="{771726D0-5436-4D4F-A35A-A9E2162847ED}" destId="{B1AD39C7-F2AA-43BE-819A-7DC0C1922025}" srcOrd="1" destOrd="0" presId="urn:microsoft.com/office/officeart/2005/8/layout/hierarchy3"/>
    <dgm:cxn modelId="{6A21A063-0D6B-4170-A308-D20E50FCA256}" type="presOf" srcId="{E5920AB5-E5E8-4DFC-B52C-4513625DE77A}" destId="{BF0B6EFE-359F-4B68-8B20-019539974D59}" srcOrd="0" destOrd="0" presId="urn:microsoft.com/office/officeart/2005/8/layout/hierarchy3"/>
    <dgm:cxn modelId="{0FA2A570-C9F1-4A5D-9102-56A9BB766770}" srcId="{FF36DD5E-BF71-46EC-BA74-3041A438D877}" destId="{33C8371E-26BF-4F45-91AE-D9A081208D0F}" srcOrd="1" destOrd="0" parTransId="{E5920AB5-E5E8-4DFC-B52C-4513625DE77A}" sibTransId="{E0642490-8F76-4259-A75D-8894D9ED4CFC}"/>
    <dgm:cxn modelId="{44EB0CC5-40FD-40B1-BEA2-135F36DB55C9}" srcId="{FF36DD5E-BF71-46EC-BA74-3041A438D877}" destId="{D2B93E12-2AE8-49BC-9F4F-F97F04D2B5F3}" srcOrd="0" destOrd="0" parTransId="{161FC391-5DE5-41E5-BA97-B604E6B5E03C}" sibTransId="{4B179DC4-878C-4533-94C5-D3A5CCD710AC}"/>
    <dgm:cxn modelId="{A1C568CC-D175-4AEC-A6E0-56C91B1C1A9C}" srcId="{6C367802-E75D-47E7-89EC-DC9DDEBFDF62}" destId="{771726D0-5436-4D4F-A35A-A9E2162847ED}" srcOrd="1" destOrd="0" parTransId="{83C3D029-9D4D-4DAB-B4A3-D888AB0040F1}" sibTransId="{D722CC25-1809-4D3A-A537-3ED92455D45C}"/>
    <dgm:cxn modelId="{838ED18F-82D4-4A81-BAB4-163AE99816EB}" type="presOf" srcId="{771726D0-5436-4D4F-A35A-A9E2162847ED}" destId="{01CBC3BE-2C65-4C78-BBC6-3658D81EA039}" srcOrd="0" destOrd="0" presId="urn:microsoft.com/office/officeart/2005/8/layout/hierarchy3"/>
    <dgm:cxn modelId="{733A0C84-E3BF-4973-85B1-5FFDEA93CF0A}" type="presOf" srcId="{FF36DD5E-BF71-46EC-BA74-3041A438D877}" destId="{25880BEC-BEB6-4DC6-A94B-D70517B78F38}" srcOrd="1" destOrd="0" presId="urn:microsoft.com/office/officeart/2005/8/layout/hierarchy3"/>
    <dgm:cxn modelId="{E4ACD5D3-A4B7-44A6-AA7F-EB18E356540E}" type="presOf" srcId="{1DEF7B5B-D82F-420B-8DA7-49D270178428}" destId="{000A4500-C170-4CBF-85E4-8EC8C8F24CBF}" srcOrd="0" destOrd="0" presId="urn:microsoft.com/office/officeart/2005/8/layout/hierarchy3"/>
    <dgm:cxn modelId="{4F2AD48B-7FEB-4950-A1C8-48945B8BD18E}" type="presOf" srcId="{6C367802-E75D-47E7-89EC-DC9DDEBFDF62}" destId="{6888D949-38E8-46BB-BD3A-6270A1C19D82}" srcOrd="0" destOrd="0" presId="urn:microsoft.com/office/officeart/2005/8/layout/hierarchy3"/>
    <dgm:cxn modelId="{347C2670-BA5A-4ADD-B187-8FF1C8BC249F}" type="presOf" srcId="{33C8371E-26BF-4F45-91AE-D9A081208D0F}" destId="{55543F28-323B-4ADA-A622-8D4AC1A7FA0C}" srcOrd="0" destOrd="0" presId="urn:microsoft.com/office/officeart/2005/8/layout/hierarchy3"/>
    <dgm:cxn modelId="{495BE18D-79DF-42EC-A682-965E45C77BDA}" type="presOf" srcId="{2ADA45FD-CE31-4E3F-B07C-103D11808F55}" destId="{28944FF5-46D9-4650-90DB-94B680EB3752}" srcOrd="0" destOrd="0" presId="urn:microsoft.com/office/officeart/2005/8/layout/hierarchy3"/>
    <dgm:cxn modelId="{36FB6FEF-2110-4C02-B454-7EE5BAA561DD}" type="presOf" srcId="{D2B93E12-2AE8-49BC-9F4F-F97F04D2B5F3}" destId="{651ABC76-B2AF-4A4D-968F-EB3EA4A0115F}" srcOrd="0" destOrd="0" presId="urn:microsoft.com/office/officeart/2005/8/layout/hierarchy3"/>
    <dgm:cxn modelId="{984D28CB-0CC2-425E-AA84-E3A713485972}" srcId="{771726D0-5436-4D4F-A35A-A9E2162847ED}" destId="{2ADA45FD-CE31-4E3F-B07C-103D11808F55}" srcOrd="0" destOrd="0" parTransId="{1DEF7B5B-D82F-420B-8DA7-49D270178428}" sibTransId="{1C06B056-CB00-4BE1-A25D-CF433B8B1B59}"/>
    <dgm:cxn modelId="{114CCB0C-B483-404D-B1DA-76C0312D3A7D}" srcId="{6C367802-E75D-47E7-89EC-DC9DDEBFDF62}" destId="{FF36DD5E-BF71-46EC-BA74-3041A438D877}" srcOrd="0" destOrd="0" parTransId="{A2CF9A46-6D80-4A28-B5ED-64006E6627B3}" sibTransId="{11B5C0C5-BC14-4D4E-B157-ACEA7BA65FFA}"/>
    <dgm:cxn modelId="{2C322C43-2855-4F54-B72D-7AC12AFD6B4F}" type="presOf" srcId="{FF36DD5E-BF71-46EC-BA74-3041A438D877}" destId="{C45826AA-5D7B-4BD0-9712-FEE60596BB2E}" srcOrd="0" destOrd="0" presId="urn:microsoft.com/office/officeart/2005/8/layout/hierarchy3"/>
    <dgm:cxn modelId="{B252E339-C805-4860-B5A0-E6DDC23A998B}" type="presParOf" srcId="{6888D949-38E8-46BB-BD3A-6270A1C19D82}" destId="{77525021-1842-4A2A-ABA7-C07156E77EA8}" srcOrd="0" destOrd="0" presId="urn:microsoft.com/office/officeart/2005/8/layout/hierarchy3"/>
    <dgm:cxn modelId="{3708635E-43B9-4EF9-AC90-1CFC963566D4}" type="presParOf" srcId="{77525021-1842-4A2A-ABA7-C07156E77EA8}" destId="{09838FEB-1E62-404D-A7AB-C543B2F9BBAC}" srcOrd="0" destOrd="0" presId="urn:microsoft.com/office/officeart/2005/8/layout/hierarchy3"/>
    <dgm:cxn modelId="{F9B1456A-7574-4C83-AB7B-CF58FC0A2DFE}" type="presParOf" srcId="{09838FEB-1E62-404D-A7AB-C543B2F9BBAC}" destId="{C45826AA-5D7B-4BD0-9712-FEE60596BB2E}" srcOrd="0" destOrd="0" presId="urn:microsoft.com/office/officeart/2005/8/layout/hierarchy3"/>
    <dgm:cxn modelId="{17BE0EBD-C0A0-419A-AC68-4E97F6628BE2}" type="presParOf" srcId="{09838FEB-1E62-404D-A7AB-C543B2F9BBAC}" destId="{25880BEC-BEB6-4DC6-A94B-D70517B78F38}" srcOrd="1" destOrd="0" presId="urn:microsoft.com/office/officeart/2005/8/layout/hierarchy3"/>
    <dgm:cxn modelId="{40C9E19A-FE8C-4A06-8FDC-0907A985147C}" type="presParOf" srcId="{77525021-1842-4A2A-ABA7-C07156E77EA8}" destId="{F31D44A6-DF33-41CD-973F-2C80C76BD039}" srcOrd="1" destOrd="0" presId="urn:microsoft.com/office/officeart/2005/8/layout/hierarchy3"/>
    <dgm:cxn modelId="{7E592BE3-7F00-4D84-BF7F-5BA815AFAEE3}" type="presParOf" srcId="{F31D44A6-DF33-41CD-973F-2C80C76BD039}" destId="{69A602DC-C0F8-4E5D-B612-36D8E678432F}" srcOrd="0" destOrd="0" presId="urn:microsoft.com/office/officeart/2005/8/layout/hierarchy3"/>
    <dgm:cxn modelId="{E7C430EC-4AAD-4207-8F8D-83CEA08F94D9}" type="presParOf" srcId="{F31D44A6-DF33-41CD-973F-2C80C76BD039}" destId="{651ABC76-B2AF-4A4D-968F-EB3EA4A0115F}" srcOrd="1" destOrd="0" presId="urn:microsoft.com/office/officeart/2005/8/layout/hierarchy3"/>
    <dgm:cxn modelId="{070EC572-CFF8-487B-A04F-0E509E78E0B1}" type="presParOf" srcId="{F31D44A6-DF33-41CD-973F-2C80C76BD039}" destId="{BF0B6EFE-359F-4B68-8B20-019539974D59}" srcOrd="2" destOrd="0" presId="urn:microsoft.com/office/officeart/2005/8/layout/hierarchy3"/>
    <dgm:cxn modelId="{032D4A89-BD51-4AAD-8D54-9F47ED78213F}" type="presParOf" srcId="{F31D44A6-DF33-41CD-973F-2C80C76BD039}" destId="{55543F28-323B-4ADA-A622-8D4AC1A7FA0C}" srcOrd="3" destOrd="0" presId="urn:microsoft.com/office/officeart/2005/8/layout/hierarchy3"/>
    <dgm:cxn modelId="{253852C6-A66A-4A4C-B7A6-12160697CD4E}" type="presParOf" srcId="{6888D949-38E8-46BB-BD3A-6270A1C19D82}" destId="{EA4E865D-7D1A-4303-B246-969A2CC3E48A}" srcOrd="1" destOrd="0" presId="urn:microsoft.com/office/officeart/2005/8/layout/hierarchy3"/>
    <dgm:cxn modelId="{C96347A2-35AD-4A4A-9426-E9BE6F31367B}" type="presParOf" srcId="{EA4E865D-7D1A-4303-B246-969A2CC3E48A}" destId="{EF7315D8-5AF5-4425-96D6-BA4C8F7E3606}" srcOrd="0" destOrd="0" presId="urn:microsoft.com/office/officeart/2005/8/layout/hierarchy3"/>
    <dgm:cxn modelId="{81C7960B-30FB-44C1-912E-657CDC6426C0}" type="presParOf" srcId="{EF7315D8-5AF5-4425-96D6-BA4C8F7E3606}" destId="{01CBC3BE-2C65-4C78-BBC6-3658D81EA039}" srcOrd="0" destOrd="0" presId="urn:microsoft.com/office/officeart/2005/8/layout/hierarchy3"/>
    <dgm:cxn modelId="{8EF75E36-45B2-4920-935B-C3525B57DBE8}" type="presParOf" srcId="{EF7315D8-5AF5-4425-96D6-BA4C8F7E3606}" destId="{B1AD39C7-F2AA-43BE-819A-7DC0C1922025}" srcOrd="1" destOrd="0" presId="urn:microsoft.com/office/officeart/2005/8/layout/hierarchy3"/>
    <dgm:cxn modelId="{ECF9A716-36C0-4F95-AA4F-1304BAB9034D}" type="presParOf" srcId="{EA4E865D-7D1A-4303-B246-969A2CC3E48A}" destId="{502E377C-1883-4E7D-98D6-019BC56BCE86}" srcOrd="1" destOrd="0" presId="urn:microsoft.com/office/officeart/2005/8/layout/hierarchy3"/>
    <dgm:cxn modelId="{6A20D357-9D00-4314-8AD9-FDFF872B9C64}" type="presParOf" srcId="{502E377C-1883-4E7D-98D6-019BC56BCE86}" destId="{000A4500-C170-4CBF-85E4-8EC8C8F24CBF}" srcOrd="0" destOrd="0" presId="urn:microsoft.com/office/officeart/2005/8/layout/hierarchy3"/>
    <dgm:cxn modelId="{6222102A-8F34-4DB3-BF77-24CDEB5FDD3A}" type="presParOf" srcId="{502E377C-1883-4E7D-98D6-019BC56BCE86}" destId="{28944FF5-46D9-4650-90DB-94B680EB37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826AA-5D7B-4BD0-9712-FEE60596BB2E}">
      <dsp:nvSpPr>
        <dsp:cNvPr id="0" name=""/>
        <dsp:cNvSpPr/>
      </dsp:nvSpPr>
      <dsp:spPr>
        <a:xfrm>
          <a:off x="956053" y="1747"/>
          <a:ext cx="2320289" cy="1160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現況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90032" y="35726"/>
        <a:ext cx="2252331" cy="1092186"/>
      </dsp:txXfrm>
    </dsp:sp>
    <dsp:sp modelId="{69A602DC-C0F8-4E5D-B612-36D8E678432F}">
      <dsp:nvSpPr>
        <dsp:cNvPr id="0" name=""/>
        <dsp:cNvSpPr/>
      </dsp:nvSpPr>
      <dsp:spPr>
        <a:xfrm>
          <a:off x="1188082" y="1161891"/>
          <a:ext cx="232028" cy="870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108"/>
              </a:lnTo>
              <a:lnTo>
                <a:pt x="232028" y="8701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ABC76-B2AF-4A4D-968F-EB3EA4A0115F}">
      <dsp:nvSpPr>
        <dsp:cNvPr id="0" name=""/>
        <dsp:cNvSpPr/>
      </dsp:nvSpPr>
      <dsp:spPr>
        <a:xfrm>
          <a:off x="1420111" y="1451927"/>
          <a:ext cx="1856231" cy="1160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設計組</a:t>
          </a:r>
        </a:p>
      </dsp:txBody>
      <dsp:txXfrm>
        <a:off x="1454090" y="1485906"/>
        <a:ext cx="1788273" cy="1092186"/>
      </dsp:txXfrm>
    </dsp:sp>
    <dsp:sp modelId="{BF0B6EFE-359F-4B68-8B20-019539974D59}">
      <dsp:nvSpPr>
        <dsp:cNvPr id="0" name=""/>
        <dsp:cNvSpPr/>
      </dsp:nvSpPr>
      <dsp:spPr>
        <a:xfrm>
          <a:off x="1188082" y="1161891"/>
          <a:ext cx="232028" cy="2320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0289"/>
              </a:lnTo>
              <a:lnTo>
                <a:pt x="232028" y="2320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43F28-323B-4ADA-A622-8D4AC1A7FA0C}">
      <dsp:nvSpPr>
        <dsp:cNvPr id="0" name=""/>
        <dsp:cNvSpPr/>
      </dsp:nvSpPr>
      <dsp:spPr>
        <a:xfrm>
          <a:off x="1420111" y="2902108"/>
          <a:ext cx="1856231" cy="1160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科技組</a:t>
          </a:r>
        </a:p>
      </dsp:txBody>
      <dsp:txXfrm>
        <a:off x="1454090" y="2936087"/>
        <a:ext cx="1788273" cy="1092186"/>
      </dsp:txXfrm>
    </dsp:sp>
    <dsp:sp modelId="{01CBC3BE-2C65-4C78-BBC6-3658D81EA039}">
      <dsp:nvSpPr>
        <dsp:cNvPr id="0" name=""/>
        <dsp:cNvSpPr/>
      </dsp:nvSpPr>
      <dsp:spPr>
        <a:xfrm>
          <a:off x="4234412" y="1747"/>
          <a:ext cx="2320289" cy="1160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未來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391" y="35726"/>
        <a:ext cx="2252331" cy="1092186"/>
      </dsp:txXfrm>
    </dsp:sp>
    <dsp:sp modelId="{000A4500-C170-4CBF-85E4-8EC8C8F24CBF}">
      <dsp:nvSpPr>
        <dsp:cNvPr id="0" name=""/>
        <dsp:cNvSpPr/>
      </dsp:nvSpPr>
      <dsp:spPr>
        <a:xfrm>
          <a:off x="4466441" y="1161891"/>
          <a:ext cx="162016" cy="1450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180"/>
              </a:lnTo>
              <a:lnTo>
                <a:pt x="162016" y="1450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44FF5-46D9-4650-90DB-94B680EB3752}">
      <dsp:nvSpPr>
        <dsp:cNvPr id="0" name=""/>
        <dsp:cNvSpPr/>
      </dsp:nvSpPr>
      <dsp:spPr>
        <a:xfrm>
          <a:off x="4628458" y="2032000"/>
          <a:ext cx="2860378" cy="1160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資訊傳播學系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662437" y="2065979"/>
        <a:ext cx="2792420" cy="109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1B8A4508-62D8-4AF2-BBD7-F959CB33E746}" type="datetimeFigureOut">
              <a:rPr lang="zh-TW" altLang="en-US" smtClean="0">
                <a:ea typeface="微軟正黑體" pitchFamily="34" charset="-120"/>
              </a:rPr>
              <a:pPr/>
              <a:t>2023/9/13</a:t>
            </a:fld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65659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280C7313-F9A6-4AF4-9BD9-22FAD4EB0C29}" type="slidenum">
              <a:rPr lang="zh-TW" altLang="en-US" smtClean="0">
                <a:ea typeface="微軟正黑體" pitchFamily="34" charset="-120"/>
              </a:rPr>
              <a:pPr/>
              <a:t>‹#›</a:t>
            </a:fld>
            <a:endParaRPr lang="zh-TW" altLang="en-US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835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>
                <a:ea typeface="微軟正黑體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>
                <a:ea typeface="微軟正黑體" pitchFamily="34" charset="-120"/>
              </a:defRPr>
            </a:lvl1pPr>
          </a:lstStyle>
          <a:p>
            <a:fld id="{756B9F00-F72A-4692-AAD4-FF8479562412}" type="datetimeFigureOut">
              <a:rPr lang="zh-TW" altLang="en-US" smtClean="0"/>
              <a:pPr/>
              <a:t>2023/9/13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40518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>
                <a:ea typeface="微軟正黑體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>
                <a:ea typeface="微軟正黑體" pitchFamily="34" charset="-120"/>
              </a:defRPr>
            </a:lvl1pPr>
          </a:lstStyle>
          <a:p>
            <a:fld id="{951E87AB-C4E2-4ACC-8DED-0D18633498A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863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27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107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510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39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78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912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600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E87AB-C4E2-4ACC-8DED-0D18633498A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61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ropbox\評鑑報告-簡報\簡報母片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 userDrawn="1"/>
        </p:nvSpPr>
        <p:spPr>
          <a:xfrm>
            <a:off x="1547664" y="1464464"/>
            <a:ext cx="759633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828600" y="612166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D37B52EE-7B44-40F7-A8AB-EE6227F20F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:\Dropbox\評鑑報告-簡報\簡報母片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547664" y="1464464"/>
            <a:ext cx="759633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828600" y="612166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D37B52EE-7B44-40F7-A8AB-EE6227F20F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E:\Dropbox\評鑑報告-簡報\簡報母片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547664" y="1464464"/>
            <a:ext cx="759633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828600" y="612166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D37B52EE-7B44-40F7-A8AB-EE6227F20F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:\Dropbox\評鑑報告-簡報\簡報母片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4968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1547664" y="1464464"/>
            <a:ext cx="759633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a typeface="微軟正黑體" pitchFamily="34" charset="-12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828600" y="612166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D37B52EE-7B44-40F7-A8AB-EE6227F20F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47864" y="4563369"/>
            <a:ext cx="4648200" cy="190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/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資傳系｜ 鄧進宏主任</a:t>
            </a:r>
            <a:endParaRPr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112.09.13</a:t>
            </a:r>
          </a:p>
        </p:txBody>
      </p:sp>
      <p:sp>
        <p:nvSpPr>
          <p:cNvPr id="10" name="矩形 9"/>
          <p:cNvSpPr/>
          <p:nvPr/>
        </p:nvSpPr>
        <p:spPr>
          <a:xfrm>
            <a:off x="1691680" y="0"/>
            <a:ext cx="7452320" cy="16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684575" y="2914338"/>
            <a:ext cx="648072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8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資傳</a:t>
            </a:r>
            <a:r>
              <a:rPr lang="zh-TW" altLang="en-US" sz="48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系分組整併說明</a:t>
            </a:r>
            <a:r>
              <a:rPr lang="zh-TW" altLang="en-US" sz="48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21" name="Picture 2" descr="元智大學資訊傳播學系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20879" y="836712"/>
            <a:ext cx="1008112" cy="90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群組 21"/>
          <p:cNvGrpSpPr/>
          <p:nvPr/>
        </p:nvGrpSpPr>
        <p:grpSpPr>
          <a:xfrm>
            <a:off x="3808811" y="1641076"/>
            <a:ext cx="2232248" cy="735695"/>
            <a:chOff x="5508104" y="529663"/>
            <a:chExt cx="2232248" cy="735695"/>
          </a:xfrm>
        </p:grpSpPr>
        <p:pic>
          <p:nvPicPr>
            <p:cNvPr id="23" name="Picture 2" descr="元智大學資訊傳播學系"/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prstClr val="black"/>
                <a:schemeClr val="tx1">
                  <a:lumMod val="95000"/>
                  <a:lumOff val="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508104" y="529663"/>
              <a:ext cx="2232248" cy="379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元智大學資訊傳播學系"/>
            <p:cNvPicPr>
              <a:picLocks noChangeAspect="1" noChangeArrowheads="1"/>
            </p:cNvPicPr>
            <p:nvPr/>
          </p:nvPicPr>
          <p:blipFill rotWithShape="1">
            <a:blip r:embed="rId5">
              <a:duotone>
                <a:prstClr val="black"/>
                <a:schemeClr val="tx1">
                  <a:lumMod val="95000"/>
                  <a:lumOff val="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508104" y="949960"/>
              <a:ext cx="2232248" cy="315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2404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分組整併之緣由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91680" y="1340768"/>
            <a:ext cx="6912768" cy="3544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行政院規劃於</a:t>
            </a:r>
            <a:r>
              <a:rPr lang="en-US" altLang="zh-TW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2021-2025</a:t>
            </a: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年啟動「智慧國家方案」，培育跨領域之數位人才。</a:t>
            </a: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數位發展部數位產業署的跨域數位人才加速躍升計畫，以數位經濟五大重點領域：人工智慧、資料科學、智慧聯網、</a:t>
            </a:r>
            <a:r>
              <a:rPr lang="zh-TW" altLang="en-US" sz="2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智慧內容</a:t>
            </a: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數位行銷</a:t>
            </a: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為人才培育方向。</a:t>
            </a: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下箭號 1">
            <a:extLst>
              <a:ext uri="{FF2B5EF4-FFF2-40B4-BE49-F238E27FC236}">
                <a16:creationId xmlns:a16="http://schemas.microsoft.com/office/drawing/2014/main" id="{92E787F5-0700-4A74-922A-4F5DC52DC0D2}"/>
              </a:ext>
            </a:extLst>
          </p:cNvPr>
          <p:cNvSpPr/>
          <p:nvPr/>
        </p:nvSpPr>
        <p:spPr>
          <a:xfrm>
            <a:off x="4499992" y="4005064"/>
            <a:ext cx="1080120" cy="84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3">
            <a:extLst>
              <a:ext uri="{FF2B5EF4-FFF2-40B4-BE49-F238E27FC236}">
                <a16:creationId xmlns:a16="http://schemas.microsoft.com/office/drawing/2014/main" id="{26C8340F-DEB3-4D0C-9B59-F69322C03861}"/>
              </a:ext>
            </a:extLst>
          </p:cNvPr>
          <p:cNvSpPr/>
          <p:nvPr/>
        </p:nvSpPr>
        <p:spPr>
          <a:xfrm>
            <a:off x="1547664" y="4869160"/>
            <a:ext cx="7056784" cy="13397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調整系所分組運作方式，順應時代的脈動做出課程以及人才培育變革，才能更貼近國家未來的發展。</a:t>
            </a:r>
          </a:p>
        </p:txBody>
      </p:sp>
    </p:spTree>
    <p:extLst>
      <p:ext uri="{BB962C8B-B14F-4D97-AF65-F5344CB8AC3E}">
        <p14:creationId xmlns:p14="http://schemas.microsoft.com/office/powerpoint/2010/main" val="223209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整併之</a:t>
            </a:r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緣由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91680" y="1340768"/>
            <a:ext cx="6912768" cy="405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在原分組架構下，除系必修外，為維持兩組運作必須規畫相當的分組必修課程，此無形中限縮了學生的選課空間及自由度。</a:t>
            </a:r>
            <a:endParaRPr lang="en-US" altLang="zh-TW" sz="21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若能將</a:t>
            </a:r>
            <a:r>
              <a:rPr lang="zh-TW" altLang="en-US" sz="21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科技和設計課程跨域融合</a:t>
            </a:r>
            <a:r>
              <a:rPr lang="zh-TW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，學生同時涉獵設計和科技類的課程，將更符合時代的潮流以及國家未來數位發展的人才培育方向。</a:t>
            </a:r>
            <a:endParaRPr lang="en-US" altLang="zh-TW" sz="21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向下箭號 1"/>
          <p:cNvSpPr/>
          <p:nvPr/>
        </p:nvSpPr>
        <p:spPr>
          <a:xfrm>
            <a:off x="4499992" y="4365104"/>
            <a:ext cx="1080120" cy="84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1691680" y="5229200"/>
            <a:ext cx="6768752" cy="11957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系所組別整併後可更明確資傳系人才培育方向</a:t>
            </a:r>
            <a:endParaRPr lang="en-US" altLang="zh-TW" sz="2400" b="1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並引導未來課程規畫</a:t>
            </a:r>
          </a:p>
        </p:txBody>
      </p:sp>
    </p:spTree>
    <p:extLst>
      <p:ext uri="{BB962C8B-B14F-4D97-AF65-F5344CB8AC3E}">
        <p14:creationId xmlns:p14="http://schemas.microsoft.com/office/powerpoint/2010/main" val="130084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分組整併說明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694788332"/>
              </p:ext>
            </p:extLst>
          </p:nvPr>
        </p:nvGraphicFramePr>
        <p:xfrm>
          <a:off x="827585" y="1437892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292080" y="4941168"/>
            <a:ext cx="3168352" cy="974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招生分「智慧科技應用」與「數位媒體設計」兩組</a:t>
            </a:r>
            <a:endParaRPr lang="en-US" altLang="zh-TW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課程僅微幅分組</a:t>
            </a:r>
          </a:p>
        </p:txBody>
      </p:sp>
    </p:spTree>
    <p:extLst>
      <p:ext uri="{BB962C8B-B14F-4D97-AF65-F5344CB8AC3E}">
        <p14:creationId xmlns:p14="http://schemas.microsoft.com/office/powerpoint/2010/main" val="386291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分組整併之</a:t>
            </a:r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91680" y="1340768"/>
            <a:ext cx="6984776" cy="243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招生面仍會進行招生分組，以便學生能更清楚瞭解到學習重點、發展特色與方向。</a:t>
            </a:r>
            <a:endParaRPr lang="en-US" altLang="zh-TW" sz="21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分組整併前，轉組視同轉系，須受學校法規限制；分組整併後，僅需系所同意即可轉組，較具彈性。</a:t>
            </a:r>
            <a:endParaRPr lang="en-US" altLang="zh-TW" sz="21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向下箭號 1"/>
          <p:cNvSpPr/>
          <p:nvPr/>
        </p:nvSpPr>
        <p:spPr>
          <a:xfrm>
            <a:off x="4499992" y="3727575"/>
            <a:ext cx="977953" cy="651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1949552" y="4451552"/>
            <a:ext cx="6438871" cy="13537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原有分組特色仍適當保留</a:t>
            </a:r>
            <a:endParaRPr lang="en-US" altLang="zh-TW" sz="2400" b="1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同時又能兼顧轉組彈性</a:t>
            </a:r>
          </a:p>
        </p:txBody>
      </p:sp>
    </p:spTree>
    <p:extLst>
      <p:ext uri="{BB962C8B-B14F-4D97-AF65-F5344CB8AC3E}">
        <p14:creationId xmlns:p14="http://schemas.microsoft.com/office/powerpoint/2010/main" val="20550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分組整併對</a:t>
            </a:r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「課程」之影響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91680" y="1340768"/>
            <a:ext cx="67687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強調基礎與應用兩個面向，以「智慧科技應用」與「數位媒體設計」為發展主軸。</a:t>
            </a: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課程規劃面朝降低必修學分數，僅保留基礎課程做為必修課程，另將大幅增加選修課程並規劃學程。</a:t>
            </a:r>
            <a:endParaRPr lang="en-US" altLang="zh-TW" sz="2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降低必修學分數→學生在修課上將更具彈性</a:t>
            </a:r>
            <a:endParaRPr lang="en-US" altLang="zh-TW" sz="22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學程的設計→引導學生適性發展自我的能力</a:t>
            </a:r>
            <a:endParaRPr lang="en-US" altLang="zh-TW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分組整併前之課程，並不影響目前在學學生之權益，學生仍依入學年度必選修課程修習。</a:t>
            </a:r>
          </a:p>
        </p:txBody>
      </p:sp>
    </p:spTree>
    <p:extLst>
      <p:ext uri="{BB962C8B-B14F-4D97-AF65-F5344CB8AC3E}">
        <p14:creationId xmlns:p14="http://schemas.microsoft.com/office/powerpoint/2010/main" val="90597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ctrTitle" idx="4294967295"/>
          </p:nvPr>
        </p:nvSpPr>
        <p:spPr>
          <a:xfrm>
            <a:off x="1691680" y="636739"/>
            <a:ext cx="6624736" cy="638780"/>
          </a:xfrm>
        </p:spPr>
        <p:txBody>
          <a:bodyPr anchor="t">
            <a:noAutofit/>
          </a:bodyPr>
          <a:lstStyle/>
          <a:p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分組整併對「</a:t>
            </a:r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學位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之影響</a:t>
            </a:r>
            <a:endParaRPr lang="zh-CN" altLang="en-US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22621" y="1383800"/>
            <a:ext cx="21595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分組整併前</a:t>
            </a:r>
            <a:r>
              <a:rPr lang="en-US" altLang="zh-TW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endParaRPr lang="zh-TW" altLang="en-US" sz="22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76591"/>
              </p:ext>
            </p:extLst>
          </p:nvPr>
        </p:nvGraphicFramePr>
        <p:xfrm>
          <a:off x="1693313" y="1861022"/>
          <a:ext cx="6839127" cy="1546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325">
                  <a:extLst>
                    <a:ext uri="{9D8B030D-6E8A-4147-A177-3AD203B41FA5}">
                      <a16:colId xmlns:a16="http://schemas.microsoft.com/office/drawing/2014/main" val="1889568734"/>
                    </a:ext>
                  </a:extLst>
                </a:gridCol>
                <a:gridCol w="1487348">
                  <a:extLst>
                    <a:ext uri="{9D8B030D-6E8A-4147-A177-3AD203B41FA5}">
                      <a16:colId xmlns:a16="http://schemas.microsoft.com/office/drawing/2014/main" val="1147625476"/>
                    </a:ext>
                  </a:extLst>
                </a:gridCol>
                <a:gridCol w="2857334">
                  <a:extLst>
                    <a:ext uri="{9D8B030D-6E8A-4147-A177-3AD203B41FA5}">
                      <a16:colId xmlns:a16="http://schemas.microsoft.com/office/drawing/2014/main" val="236958861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79205335"/>
                    </a:ext>
                  </a:extLst>
                </a:gridCol>
              </a:tblGrid>
              <a:tr h="4260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學制班別</a:t>
                      </a:r>
                      <a:b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學籍分組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授予學位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15280"/>
                  </a:ext>
                </a:extLst>
              </a:tr>
              <a:tr h="2533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中文名稱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英文全稱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069449"/>
                  </a:ext>
                </a:extLst>
              </a:tr>
              <a:tr h="40222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科技組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資訊學士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Bachelor of Science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73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設計組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設計學士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Bachelor of Arts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B.A.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50555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1548338" y="3622739"/>
            <a:ext cx="21595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分組整併後</a:t>
            </a:r>
            <a:r>
              <a:rPr lang="en-US" altLang="zh-TW" sz="2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endParaRPr lang="zh-TW" altLang="en-US" sz="220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255250"/>
              </p:ext>
            </p:extLst>
          </p:nvPr>
        </p:nvGraphicFramePr>
        <p:xfrm>
          <a:off x="1693313" y="4036609"/>
          <a:ext cx="6839127" cy="1192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325">
                  <a:extLst>
                    <a:ext uri="{9D8B030D-6E8A-4147-A177-3AD203B41FA5}">
                      <a16:colId xmlns:a16="http://schemas.microsoft.com/office/drawing/2014/main" val="1889568734"/>
                    </a:ext>
                  </a:extLst>
                </a:gridCol>
                <a:gridCol w="1487348">
                  <a:extLst>
                    <a:ext uri="{9D8B030D-6E8A-4147-A177-3AD203B41FA5}">
                      <a16:colId xmlns:a16="http://schemas.microsoft.com/office/drawing/2014/main" val="1147625476"/>
                    </a:ext>
                  </a:extLst>
                </a:gridCol>
                <a:gridCol w="2857334">
                  <a:extLst>
                    <a:ext uri="{9D8B030D-6E8A-4147-A177-3AD203B41FA5}">
                      <a16:colId xmlns:a16="http://schemas.microsoft.com/office/drawing/2014/main" val="236958861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79205335"/>
                    </a:ext>
                  </a:extLst>
                </a:gridCol>
              </a:tblGrid>
              <a:tr h="4260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學制班別</a:t>
                      </a:r>
                      <a:b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學籍分組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授予學位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15280"/>
                  </a:ext>
                </a:extLst>
              </a:tr>
              <a:tr h="2533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中文名稱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英文全稱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069449"/>
                  </a:ext>
                </a:extLst>
              </a:tr>
              <a:tr h="48065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資傳系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資訊學士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Bachelor of Science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516" marR="11516" marT="1151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7308"/>
                  </a:ext>
                </a:extLst>
              </a:tr>
            </a:tbl>
          </a:graphicData>
        </a:graphic>
      </p:graphicFrame>
      <p:sp>
        <p:nvSpPr>
          <p:cNvPr id="12" name="圓角矩形 11"/>
          <p:cNvSpPr/>
          <p:nvPr/>
        </p:nvSpPr>
        <p:spPr>
          <a:xfrm>
            <a:off x="1949552" y="5564632"/>
            <a:ext cx="6438871" cy="10327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altLang="zh-TW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目前在學之學生， 其畢業證書可於系</a:t>
            </a:r>
            <a:r>
              <a:rPr lang="en-US" altLang="zh-TW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r>
              <a:rPr lang="en-US" altLang="zh-TW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名稱欄位以加註方式登載組別名稱。</a:t>
            </a:r>
          </a:p>
        </p:txBody>
      </p:sp>
    </p:spTree>
    <p:extLst>
      <p:ext uri="{BB962C8B-B14F-4D97-AF65-F5344CB8AC3E}">
        <p14:creationId xmlns:p14="http://schemas.microsoft.com/office/powerpoint/2010/main" val="123832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756592" y="6065909"/>
            <a:ext cx="2133600" cy="365125"/>
          </a:xfrm>
        </p:spPr>
        <p:txBody>
          <a:bodyPr/>
          <a:lstStyle/>
          <a:p>
            <a:fld id="{D37B52EE-7B44-40F7-A8AB-EE6227F20F80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691680" y="0"/>
            <a:ext cx="7452320" cy="16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0330" y="3140968"/>
            <a:ext cx="322920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QA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時間</a:t>
            </a:r>
            <a:endParaRPr lang="zh-CN" altLang="en-US" sz="6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21" name="Picture 2" descr="元智大學資訊傳播學系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20879" y="836712"/>
            <a:ext cx="1008112" cy="90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群組 21"/>
          <p:cNvGrpSpPr/>
          <p:nvPr/>
        </p:nvGrpSpPr>
        <p:grpSpPr>
          <a:xfrm>
            <a:off x="3808811" y="1641076"/>
            <a:ext cx="2232248" cy="735695"/>
            <a:chOff x="5508104" y="529663"/>
            <a:chExt cx="2232248" cy="735695"/>
          </a:xfrm>
        </p:grpSpPr>
        <p:pic>
          <p:nvPicPr>
            <p:cNvPr id="23" name="Picture 2" descr="元智大學資訊傳播學系"/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prstClr val="black"/>
                <a:schemeClr val="tx1">
                  <a:lumMod val="95000"/>
                  <a:lumOff val="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508104" y="529663"/>
              <a:ext cx="2232248" cy="379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元智大學資訊傳播學系"/>
            <p:cNvPicPr>
              <a:picLocks noChangeAspect="1" noChangeArrowheads="1"/>
            </p:cNvPicPr>
            <p:nvPr/>
          </p:nvPicPr>
          <p:blipFill rotWithShape="1">
            <a:blip r:embed="rId5">
              <a:duotone>
                <a:prstClr val="black"/>
                <a:schemeClr val="tx1">
                  <a:lumMod val="95000"/>
                  <a:lumOff val="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508104" y="949960"/>
              <a:ext cx="2232248" cy="315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740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然力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7901</TotalTime>
  <Words>546</Words>
  <Application>Microsoft Office PowerPoint</Application>
  <PresentationFormat>如螢幕大小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宋体</vt:lpstr>
      <vt:lpstr>微軟正黑體</vt:lpstr>
      <vt:lpstr>新細明體</vt:lpstr>
      <vt:lpstr>Arial</vt:lpstr>
      <vt:lpstr>Calibri</vt:lpstr>
      <vt:lpstr>Times New Roman</vt:lpstr>
      <vt:lpstr>Office Theme</vt:lpstr>
      <vt:lpstr>PowerPoint 簡報</vt:lpstr>
      <vt:lpstr>分組整併之緣由</vt:lpstr>
      <vt:lpstr>分組整併之緣由</vt:lpstr>
      <vt:lpstr>分組整併說明</vt:lpstr>
      <vt:lpstr>分組整併之優點</vt:lpstr>
      <vt:lpstr>分組整併對「課程」之影響</vt:lpstr>
      <vt:lpstr>分組整併對「學位」之影響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</dc:title>
  <dc:creator>TrillonKwan</dc:creator>
  <cp:lastModifiedBy>Windows 使用者</cp:lastModifiedBy>
  <cp:revision>743</cp:revision>
  <cp:lastPrinted>2019-04-30T01:32:03Z</cp:lastPrinted>
  <dcterms:created xsi:type="dcterms:W3CDTF">2013-10-30T10:48:46Z</dcterms:created>
  <dcterms:modified xsi:type="dcterms:W3CDTF">2023-09-13T03:18:28Z</dcterms:modified>
</cp:coreProperties>
</file>